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serrat Classic" charset="1" panose="00000500000000000000"/>
      <p:regular r:id="rId17"/>
    </p:embeddedFont>
    <p:embeddedFont>
      <p:font typeface="Montserrat Classic Bold" charset="1" panose="00000800000000000000"/>
      <p:regular r:id="rId18"/>
    </p:embeddedFont>
    <p:embeddedFont>
      <p:font typeface="Montserrat" charset="1" panose="00000500000000000000"/>
      <p:regular r:id="rId19"/>
    </p:embeddedFont>
    <p:embeddedFont>
      <p:font typeface="Montserrat Semi-Bold" charset="1" panose="000007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Relationship Id="rId3" Target="../media/image5.jpeg" Type="http://schemas.openxmlformats.org/officeDocument/2006/relationships/image"/><Relationship Id="rId4" Target="../media/image4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media/image29.png" Type="http://schemas.openxmlformats.org/officeDocument/2006/relationships/image"/><Relationship Id="rId14" Target="../media/image30.svg" Type="http://schemas.openxmlformats.org/officeDocument/2006/relationships/image"/><Relationship Id="rId15" Target="../media/image31.png" Type="http://schemas.openxmlformats.org/officeDocument/2006/relationships/image"/><Relationship Id="rId16" Target="../media/image32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jpe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41602" y="-203862"/>
            <a:ext cx="16052119" cy="10694724"/>
          </a:xfrm>
          <a:custGeom>
            <a:avLst/>
            <a:gdLst/>
            <a:ahLst/>
            <a:cxnLst/>
            <a:rect r="r" b="b" t="t" l="l"/>
            <a:pathLst>
              <a:path h="10694724" w="16052119">
                <a:moveTo>
                  <a:pt x="0" y="0"/>
                </a:moveTo>
                <a:lnTo>
                  <a:pt x="16052119" y="0"/>
                </a:lnTo>
                <a:lnTo>
                  <a:pt x="16052119" y="10694724"/>
                </a:lnTo>
                <a:lnTo>
                  <a:pt x="0" y="10694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3856" y="-940171"/>
            <a:ext cx="10193848" cy="12167343"/>
            <a:chOff x="0" y="0"/>
            <a:chExt cx="2684800" cy="32045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684799" cy="3204568"/>
            </a:xfrm>
            <a:custGeom>
              <a:avLst/>
              <a:gdLst/>
              <a:ahLst/>
              <a:cxnLst/>
              <a:rect r="r" b="b" t="t" l="l"/>
              <a:pathLst>
                <a:path h="3204568" w="2684799">
                  <a:moveTo>
                    <a:pt x="0" y="0"/>
                  </a:moveTo>
                  <a:lnTo>
                    <a:pt x="2684799" y="0"/>
                  </a:lnTo>
                  <a:lnTo>
                    <a:pt x="2684799" y="3204568"/>
                  </a:lnTo>
                  <a:lnTo>
                    <a:pt x="0" y="32045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684800" cy="3252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384871" y="6011504"/>
            <a:ext cx="2913461" cy="725422"/>
          </a:xfrm>
          <a:custGeom>
            <a:avLst/>
            <a:gdLst/>
            <a:ahLst/>
            <a:cxnLst/>
            <a:rect r="r" b="b" t="t" l="l"/>
            <a:pathLst>
              <a:path h="725422" w="2913461">
                <a:moveTo>
                  <a:pt x="0" y="0"/>
                </a:moveTo>
                <a:lnTo>
                  <a:pt x="2913462" y="0"/>
                </a:lnTo>
                <a:lnTo>
                  <a:pt x="2913462" y="725422"/>
                </a:lnTo>
                <a:lnTo>
                  <a:pt x="0" y="725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164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759993" y="-203862"/>
            <a:ext cx="9738819" cy="10462611"/>
            <a:chOff x="0" y="0"/>
            <a:chExt cx="2564957" cy="27555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64957" cy="2755585"/>
            </a:xfrm>
            <a:custGeom>
              <a:avLst/>
              <a:gdLst/>
              <a:ahLst/>
              <a:cxnLst/>
              <a:rect r="r" b="b" t="t" l="l"/>
              <a:pathLst>
                <a:path h="2755585" w="2564957">
                  <a:moveTo>
                    <a:pt x="0" y="0"/>
                  </a:moveTo>
                  <a:lnTo>
                    <a:pt x="2564957" y="0"/>
                  </a:lnTo>
                  <a:lnTo>
                    <a:pt x="2564957" y="2755585"/>
                  </a:lnTo>
                  <a:lnTo>
                    <a:pt x="0" y="2755585"/>
                  </a:lnTo>
                  <a:close/>
                </a:path>
              </a:pathLst>
            </a:custGeom>
            <a:gradFill rotWithShape="true">
              <a:gsLst>
                <a:gs pos="0">
                  <a:srgbClr val="4F538D">
                    <a:alpha val="70000"/>
                  </a:srgbClr>
                </a:gs>
                <a:gs pos="50000">
                  <a:srgbClr val="006CB7">
                    <a:alpha val="70000"/>
                  </a:srgbClr>
                </a:gs>
                <a:gs pos="100000">
                  <a:srgbClr val="333666">
                    <a:alpha val="7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64957" cy="28032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6219991"/>
            <a:ext cx="7119888" cy="97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5"/>
              </a:lnSpc>
            </a:pPr>
            <a:r>
              <a:rPr lang="en-US" sz="2796" spc="125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powered by </a:t>
            </a:r>
          </a:p>
          <a:p>
            <a:pPr algn="l">
              <a:lnSpc>
                <a:spcPts val="3915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-5400000">
            <a:off x="5856034" y="2722700"/>
            <a:ext cx="12154540" cy="5392196"/>
          </a:xfrm>
          <a:custGeom>
            <a:avLst/>
            <a:gdLst/>
            <a:ahLst/>
            <a:cxnLst/>
            <a:rect r="r" b="b" t="t" l="l"/>
            <a:pathLst>
              <a:path h="5392196" w="12154540">
                <a:moveTo>
                  <a:pt x="0" y="0"/>
                </a:moveTo>
                <a:lnTo>
                  <a:pt x="12154540" y="0"/>
                </a:lnTo>
                <a:lnTo>
                  <a:pt x="12154540" y="5392195"/>
                </a:lnTo>
                <a:lnTo>
                  <a:pt x="0" y="53921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49742" y="3526822"/>
            <a:ext cx="8807132" cy="2447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 spc="56" b="true">
                <a:solidFill>
                  <a:srgbClr val="3336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SmartSalesPro App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88760" y="2461892"/>
            <a:ext cx="5970857" cy="4905994"/>
          </a:xfrm>
          <a:custGeom>
            <a:avLst/>
            <a:gdLst/>
            <a:ahLst/>
            <a:cxnLst/>
            <a:rect r="r" b="b" t="t" l="l"/>
            <a:pathLst>
              <a:path h="4905994" w="5970857">
                <a:moveTo>
                  <a:pt x="0" y="0"/>
                </a:moveTo>
                <a:lnTo>
                  <a:pt x="5970857" y="0"/>
                </a:lnTo>
                <a:lnTo>
                  <a:pt x="5970857" y="4905994"/>
                </a:lnTo>
                <a:lnTo>
                  <a:pt x="0" y="4905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09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88760" y="7443012"/>
            <a:ext cx="5970857" cy="2713954"/>
            <a:chOff x="0" y="0"/>
            <a:chExt cx="1442029" cy="655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42029" cy="655450"/>
            </a:xfrm>
            <a:custGeom>
              <a:avLst/>
              <a:gdLst/>
              <a:ahLst/>
              <a:cxnLst/>
              <a:rect r="r" b="b" t="t" l="l"/>
              <a:pathLst>
                <a:path h="655450" w="1442029">
                  <a:moveTo>
                    <a:pt x="0" y="0"/>
                  </a:moveTo>
                  <a:lnTo>
                    <a:pt x="1442029" y="0"/>
                  </a:lnTo>
                  <a:lnTo>
                    <a:pt x="1442029" y="655450"/>
                  </a:lnTo>
                  <a:lnTo>
                    <a:pt x="0" y="655450"/>
                  </a:lnTo>
                  <a:close/>
                </a:path>
              </a:pathLst>
            </a:custGeom>
            <a:solidFill>
              <a:srgbClr val="3E95BE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442029" cy="70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159264" y="5250972"/>
            <a:ext cx="5970857" cy="4905994"/>
          </a:xfrm>
          <a:custGeom>
            <a:avLst/>
            <a:gdLst/>
            <a:ahLst/>
            <a:cxnLst/>
            <a:rect r="r" b="b" t="t" l="l"/>
            <a:pathLst>
              <a:path h="4905994" w="5970857">
                <a:moveTo>
                  <a:pt x="0" y="0"/>
                </a:moveTo>
                <a:lnTo>
                  <a:pt x="5970857" y="0"/>
                </a:lnTo>
                <a:lnTo>
                  <a:pt x="5970857" y="4905994"/>
                </a:lnTo>
                <a:lnTo>
                  <a:pt x="0" y="4905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359" t="-29471" r="-76030" b="-34214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159264" y="2461892"/>
            <a:ext cx="5970857" cy="2713954"/>
            <a:chOff x="0" y="0"/>
            <a:chExt cx="1442029" cy="6554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42029" cy="655450"/>
            </a:xfrm>
            <a:custGeom>
              <a:avLst/>
              <a:gdLst/>
              <a:ahLst/>
              <a:cxnLst/>
              <a:rect r="r" b="b" t="t" l="l"/>
              <a:pathLst>
                <a:path h="655450" w="1442029">
                  <a:moveTo>
                    <a:pt x="0" y="0"/>
                  </a:moveTo>
                  <a:lnTo>
                    <a:pt x="1442029" y="0"/>
                  </a:lnTo>
                  <a:lnTo>
                    <a:pt x="1442029" y="655450"/>
                  </a:lnTo>
                  <a:lnTo>
                    <a:pt x="0" y="655450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442029" cy="70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257" y="2461892"/>
            <a:ext cx="5970857" cy="4905994"/>
          </a:xfrm>
          <a:custGeom>
            <a:avLst/>
            <a:gdLst/>
            <a:ahLst/>
            <a:cxnLst/>
            <a:rect r="r" b="b" t="t" l="l"/>
            <a:pathLst>
              <a:path h="4905994" w="5970857">
                <a:moveTo>
                  <a:pt x="0" y="0"/>
                </a:moveTo>
                <a:lnTo>
                  <a:pt x="5970858" y="0"/>
                </a:lnTo>
                <a:lnTo>
                  <a:pt x="5970858" y="4905994"/>
                </a:lnTo>
                <a:lnTo>
                  <a:pt x="0" y="49059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108" t="0" r="-36963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4257" y="7462768"/>
            <a:ext cx="5970857" cy="2713954"/>
            <a:chOff x="0" y="0"/>
            <a:chExt cx="1442029" cy="6554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2029" cy="655450"/>
            </a:xfrm>
            <a:custGeom>
              <a:avLst/>
              <a:gdLst/>
              <a:ahLst/>
              <a:cxnLst/>
              <a:rect r="r" b="b" t="t" l="l"/>
              <a:pathLst>
                <a:path h="655450" w="1442029">
                  <a:moveTo>
                    <a:pt x="0" y="0"/>
                  </a:moveTo>
                  <a:lnTo>
                    <a:pt x="1442029" y="0"/>
                  </a:lnTo>
                  <a:lnTo>
                    <a:pt x="1442029" y="655450"/>
                  </a:lnTo>
                  <a:lnTo>
                    <a:pt x="0" y="655450"/>
                  </a:lnTo>
                  <a:close/>
                </a:path>
              </a:pathLst>
            </a:custGeom>
            <a:solidFill>
              <a:srgbClr val="333666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442029" cy="70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069637" y="973822"/>
            <a:ext cx="8148725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Гарантираме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2755" y="7974459"/>
            <a:ext cx="4653863" cy="180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73"/>
              </a:lnSpc>
              <a:spcBef>
                <a:spcPct val="0"/>
              </a:spcBef>
            </a:pPr>
            <a:r>
              <a:rPr lang="en-US" sz="2052" spc="92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Решенијата се состојат од 100% наш код со кој гарантираме целосна контрола врз сите процеси кои се одвиваат преку апликацијата.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873071" y="7849364"/>
            <a:ext cx="4653863" cy="205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3"/>
              </a:lnSpc>
              <a:spcBef>
                <a:spcPct val="0"/>
              </a:spcBef>
            </a:pPr>
            <a:r>
              <a:rPr lang="en-US" sz="1952" spc="8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Ова гарантира имплементација на највисоки безбедносни стандарди како и неограничени можности за прилагодување во согласност со Вашите потреби и исполнување на сите идни ревизорски барања.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17761" y="3453138"/>
            <a:ext cx="4653863" cy="683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33"/>
              </a:lnSpc>
              <a:spcBef>
                <a:spcPct val="0"/>
              </a:spcBef>
            </a:pPr>
            <a:r>
              <a:rPr lang="en-US" sz="1952" spc="87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Let us be your new partner in innovating solutions!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182182" y="-2775257"/>
            <a:ext cx="20649587" cy="16691835"/>
            <a:chOff x="0" y="0"/>
            <a:chExt cx="100552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5521" cy="812800"/>
            </a:xfrm>
            <a:custGeom>
              <a:avLst/>
              <a:gdLst/>
              <a:ahLst/>
              <a:cxnLst/>
              <a:rect r="r" b="b" t="t" l="l"/>
              <a:pathLst>
                <a:path h="812800" w="1005521">
                  <a:moveTo>
                    <a:pt x="502760" y="0"/>
                  </a:moveTo>
                  <a:cubicBezTo>
                    <a:pt x="225093" y="0"/>
                    <a:pt x="0" y="181951"/>
                    <a:pt x="0" y="406400"/>
                  </a:cubicBezTo>
                  <a:cubicBezTo>
                    <a:pt x="0" y="630849"/>
                    <a:pt x="225093" y="812800"/>
                    <a:pt x="502760" y="812800"/>
                  </a:cubicBezTo>
                  <a:cubicBezTo>
                    <a:pt x="780427" y="812800"/>
                    <a:pt x="1005521" y="630849"/>
                    <a:pt x="1005521" y="406400"/>
                  </a:cubicBezTo>
                  <a:cubicBezTo>
                    <a:pt x="1005521" y="181951"/>
                    <a:pt x="780427" y="0"/>
                    <a:pt x="502760" y="0"/>
                  </a:cubicBezTo>
                  <a:close/>
                </a:path>
              </a:pathLst>
            </a:custGeom>
            <a:solidFill>
              <a:srgbClr val="1D224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94268" y="28575"/>
              <a:ext cx="816986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96489" y="1141704"/>
            <a:ext cx="20660219" cy="1688502"/>
            <a:chOff x="0" y="0"/>
            <a:chExt cx="5441375" cy="4447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41375" cy="444708"/>
            </a:xfrm>
            <a:custGeom>
              <a:avLst/>
              <a:gdLst/>
              <a:ahLst/>
              <a:cxnLst/>
              <a:rect r="r" b="b" t="t" l="l"/>
              <a:pathLst>
                <a:path h="444708" w="5441375">
                  <a:moveTo>
                    <a:pt x="19111" y="0"/>
                  </a:moveTo>
                  <a:lnTo>
                    <a:pt x="5422264" y="0"/>
                  </a:lnTo>
                  <a:cubicBezTo>
                    <a:pt x="5432818" y="0"/>
                    <a:pt x="5441375" y="8556"/>
                    <a:pt x="5441375" y="19111"/>
                  </a:cubicBezTo>
                  <a:lnTo>
                    <a:pt x="5441375" y="425597"/>
                  </a:lnTo>
                  <a:cubicBezTo>
                    <a:pt x="5441375" y="430666"/>
                    <a:pt x="5439361" y="435527"/>
                    <a:pt x="5435778" y="439111"/>
                  </a:cubicBezTo>
                  <a:cubicBezTo>
                    <a:pt x="5432193" y="442695"/>
                    <a:pt x="5427332" y="444708"/>
                    <a:pt x="5422264" y="444708"/>
                  </a:cubicBezTo>
                  <a:lnTo>
                    <a:pt x="19111" y="444708"/>
                  </a:lnTo>
                  <a:cubicBezTo>
                    <a:pt x="14042" y="444708"/>
                    <a:pt x="9182" y="442695"/>
                    <a:pt x="5597" y="439111"/>
                  </a:cubicBezTo>
                  <a:cubicBezTo>
                    <a:pt x="2013" y="435527"/>
                    <a:pt x="0" y="430666"/>
                    <a:pt x="0" y="425597"/>
                  </a:cubicBezTo>
                  <a:lnTo>
                    <a:pt x="0" y="19111"/>
                  </a:lnTo>
                  <a:cubicBezTo>
                    <a:pt x="0" y="14042"/>
                    <a:pt x="2013" y="9182"/>
                    <a:pt x="5597" y="5597"/>
                  </a:cubicBezTo>
                  <a:cubicBezTo>
                    <a:pt x="9182" y="2013"/>
                    <a:pt x="14042" y="0"/>
                    <a:pt x="1911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441375" cy="492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94900" y="7014230"/>
            <a:ext cx="471348" cy="471348"/>
          </a:xfrm>
          <a:custGeom>
            <a:avLst/>
            <a:gdLst/>
            <a:ahLst/>
            <a:cxnLst/>
            <a:rect r="r" b="b" t="t" l="l"/>
            <a:pathLst>
              <a:path h="471348" w="471348">
                <a:moveTo>
                  <a:pt x="0" y="0"/>
                </a:moveTo>
                <a:lnTo>
                  <a:pt x="471348" y="0"/>
                </a:lnTo>
                <a:lnTo>
                  <a:pt x="471348" y="471347"/>
                </a:lnTo>
                <a:lnTo>
                  <a:pt x="0" y="4713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294900" y="7636894"/>
            <a:ext cx="471348" cy="471348"/>
          </a:xfrm>
          <a:custGeom>
            <a:avLst/>
            <a:gdLst/>
            <a:ahLst/>
            <a:cxnLst/>
            <a:rect r="r" b="b" t="t" l="l"/>
            <a:pathLst>
              <a:path h="471348" w="471348">
                <a:moveTo>
                  <a:pt x="0" y="0"/>
                </a:moveTo>
                <a:lnTo>
                  <a:pt x="471348" y="0"/>
                </a:lnTo>
                <a:lnTo>
                  <a:pt x="471348" y="471348"/>
                </a:lnTo>
                <a:lnTo>
                  <a:pt x="0" y="4713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294900" y="6411767"/>
            <a:ext cx="471348" cy="471348"/>
          </a:xfrm>
          <a:custGeom>
            <a:avLst/>
            <a:gdLst/>
            <a:ahLst/>
            <a:cxnLst/>
            <a:rect r="r" b="b" t="t" l="l"/>
            <a:pathLst>
              <a:path h="471348" w="471348">
                <a:moveTo>
                  <a:pt x="0" y="0"/>
                </a:moveTo>
                <a:lnTo>
                  <a:pt x="471348" y="0"/>
                </a:lnTo>
                <a:lnTo>
                  <a:pt x="471348" y="471347"/>
                </a:lnTo>
                <a:lnTo>
                  <a:pt x="0" y="4713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935173" y="1172533"/>
            <a:ext cx="5852076" cy="1626843"/>
          </a:xfrm>
          <a:custGeom>
            <a:avLst/>
            <a:gdLst/>
            <a:ahLst/>
            <a:cxnLst/>
            <a:rect r="r" b="b" t="t" l="l"/>
            <a:pathLst>
              <a:path h="1626843" w="5852076">
                <a:moveTo>
                  <a:pt x="0" y="0"/>
                </a:moveTo>
                <a:lnTo>
                  <a:pt x="5852076" y="0"/>
                </a:lnTo>
                <a:lnTo>
                  <a:pt x="5852076" y="1626843"/>
                </a:lnTo>
                <a:lnTo>
                  <a:pt x="0" y="16268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61050" y="5240237"/>
            <a:ext cx="8304859" cy="86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863"/>
              </a:lnSpc>
              <a:spcBef>
                <a:spcPct val="0"/>
              </a:spcBef>
            </a:pPr>
            <a:r>
              <a:rPr lang="en-US" b="true" sz="5719" spc="205" strike="noStrike" u="non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Contact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12039" y="6630624"/>
            <a:ext cx="1791129" cy="23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"/>
              </a:lnSpc>
              <a:spcBef>
                <a:spcPct val="0"/>
              </a:spcBef>
            </a:pPr>
            <a:r>
              <a:rPr lang="en-US" sz="13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+389 76 986 107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12039" y="6370908"/>
            <a:ext cx="1161433" cy="2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  <a:spcBef>
                <a:spcPct val="0"/>
              </a:spcBef>
            </a:pPr>
            <a:r>
              <a:rPr lang="en-US" sz="1676" b="true">
                <a:solidFill>
                  <a:srgbClr val="006BB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Phone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12039" y="6985655"/>
            <a:ext cx="1161433" cy="2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  <a:spcBef>
                <a:spcPct val="0"/>
              </a:spcBef>
            </a:pPr>
            <a:r>
              <a:rPr lang="en-US" sz="1676" b="true">
                <a:solidFill>
                  <a:srgbClr val="006BB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Mail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12039" y="7608319"/>
            <a:ext cx="1161433" cy="2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  <a:spcBef>
                <a:spcPct val="0"/>
              </a:spcBef>
            </a:pPr>
            <a:r>
              <a:rPr lang="en-US" sz="1676" b="true">
                <a:solidFill>
                  <a:srgbClr val="006BB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Website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12039" y="7876516"/>
            <a:ext cx="2747885" cy="23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"/>
              </a:lnSpc>
              <a:spcBef>
                <a:spcPct val="0"/>
              </a:spcBef>
            </a:pPr>
            <a:r>
              <a:rPr lang="en-US" sz="13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www.nextbyte.mk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912039" y="7256541"/>
            <a:ext cx="2710678" cy="23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"/>
              </a:lnSpc>
              <a:spcBef>
                <a:spcPct val="0"/>
              </a:spcBef>
            </a:pPr>
            <a:r>
              <a:rPr lang="en-US" sz="139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info@nextbyte.mk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61050" y="2735162"/>
            <a:ext cx="13406355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73"/>
              </a:lnSpc>
              <a:spcBef>
                <a:spcPct val="0"/>
              </a:spcBef>
            </a:pPr>
            <a:r>
              <a:rPr lang="en-US" b="true" sz="8227" spc="296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Ви благодариме на вниманието.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59066" y="-1217990"/>
            <a:ext cx="13372373" cy="13372373"/>
          </a:xfrm>
          <a:custGeom>
            <a:avLst/>
            <a:gdLst/>
            <a:ahLst/>
            <a:cxnLst/>
            <a:rect r="r" b="b" t="t" l="l"/>
            <a:pathLst>
              <a:path h="13372373" w="13372373">
                <a:moveTo>
                  <a:pt x="0" y="0"/>
                </a:moveTo>
                <a:lnTo>
                  <a:pt x="13372372" y="0"/>
                </a:lnTo>
                <a:lnTo>
                  <a:pt x="13372372" y="13372372"/>
                </a:lnTo>
                <a:lnTo>
                  <a:pt x="0" y="13372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888" t="0" r="-3888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93602" y="-745404"/>
            <a:ext cx="11494398" cy="11032404"/>
            <a:chOff x="0" y="0"/>
            <a:chExt cx="3027331" cy="29056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27331" cy="2905654"/>
            </a:xfrm>
            <a:custGeom>
              <a:avLst/>
              <a:gdLst/>
              <a:ahLst/>
              <a:cxnLst/>
              <a:rect r="r" b="b" t="t" l="l"/>
              <a:pathLst>
                <a:path h="2905654" w="3027331">
                  <a:moveTo>
                    <a:pt x="0" y="0"/>
                  </a:moveTo>
                  <a:lnTo>
                    <a:pt x="3027331" y="0"/>
                  </a:lnTo>
                  <a:lnTo>
                    <a:pt x="3027331" y="2905654"/>
                  </a:lnTo>
                  <a:lnTo>
                    <a:pt x="0" y="29056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3027331" cy="29532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826478">
            <a:off x="-3660287" y="2607430"/>
            <a:ext cx="14236019" cy="7411593"/>
          </a:xfrm>
          <a:custGeom>
            <a:avLst/>
            <a:gdLst/>
            <a:ahLst/>
            <a:cxnLst/>
            <a:rect r="r" b="b" t="t" l="l"/>
            <a:pathLst>
              <a:path h="7411593" w="14236019">
                <a:moveTo>
                  <a:pt x="0" y="0"/>
                </a:moveTo>
                <a:lnTo>
                  <a:pt x="14236019" y="0"/>
                </a:lnTo>
                <a:lnTo>
                  <a:pt x="14236019" y="7411593"/>
                </a:lnTo>
                <a:lnTo>
                  <a:pt x="0" y="74115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453117" y="552450"/>
            <a:ext cx="960088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3336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SmartSalesPro нуди: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74620" y="2007334"/>
            <a:ext cx="10084680" cy="85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Краток преглед на понудите: Промотивни и продажно ориентирани информации за сите</a:t>
            </a: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типови осигурување.</a:t>
            </a:r>
          </a:p>
          <a:p>
            <a:pPr algn="just">
              <a:lnSpc>
                <a:spcPts val="3084"/>
              </a:lnSpc>
            </a:pPr>
          </a:p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Почетна страница (Home): Основни информации и водичи за лесен пристап до сите услуги.</a:t>
            </a:r>
          </a:p>
          <a:p>
            <a:pPr algn="just">
              <a:lnSpc>
                <a:spcPts val="3084"/>
              </a:lnSpc>
            </a:pPr>
          </a:p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Каско осигурување: Информации за осигурување на возила од штети настанати при несреќи, природни непогоди и други ризици.</a:t>
            </a:r>
          </a:p>
          <a:p>
            <a:pPr algn="just">
              <a:lnSpc>
                <a:spcPts val="3084"/>
              </a:lnSpc>
            </a:pPr>
          </a:p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Автомобилско осигурување: Полиси за заштита од одговорност и ризици при возење.</a:t>
            </a:r>
          </a:p>
          <a:p>
            <a:pPr algn="just">
              <a:lnSpc>
                <a:spcPts val="3084"/>
              </a:lnSpc>
            </a:pPr>
          </a:p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Патничко осигурување: Осигурување за патници, со информации за здравствена заштита и поддршка при патувања.</a:t>
            </a:r>
          </a:p>
          <a:p>
            <a:pPr algn="just">
              <a:lnSpc>
                <a:spcPts val="3084"/>
              </a:lnSpc>
            </a:pPr>
          </a:p>
          <a:p>
            <a:pPr algn="just" marL="475702" indent="-237851" lvl="1">
              <a:lnSpc>
                <a:spcPts val="3084"/>
              </a:lnSpc>
              <a:buFont typeface="Arial"/>
              <a:buChar char="•"/>
            </a:pPr>
            <a:r>
              <a:rPr lang="en-US" sz="2203" spc="48" strike="noStrike" u="none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Домаќинско осигурување: Осигурување на домот и имотот од штети предизвикани од пожар, кражба, природни непогоди и други непредвидливи настани.</a:t>
            </a:r>
          </a:p>
          <a:p>
            <a:pPr algn="just">
              <a:lnSpc>
                <a:spcPts val="3084"/>
              </a:lnSpc>
            </a:pPr>
          </a:p>
          <a:p>
            <a:pPr algn="just">
              <a:lnSpc>
                <a:spcPts val="3084"/>
              </a:lnSpc>
            </a:pPr>
          </a:p>
          <a:p>
            <a:pPr algn="just">
              <a:lnSpc>
                <a:spcPts val="3084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86540" y="2733448"/>
            <a:ext cx="1779498" cy="1783057"/>
          </a:xfrm>
          <a:custGeom>
            <a:avLst/>
            <a:gdLst/>
            <a:ahLst/>
            <a:cxnLst/>
            <a:rect r="r" b="b" t="t" l="l"/>
            <a:pathLst>
              <a:path h="1783057" w="1779498">
                <a:moveTo>
                  <a:pt x="0" y="0"/>
                </a:moveTo>
                <a:lnTo>
                  <a:pt x="1779499" y="0"/>
                </a:lnTo>
                <a:lnTo>
                  <a:pt x="1779499" y="1783057"/>
                </a:lnTo>
                <a:lnTo>
                  <a:pt x="0" y="178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891303" y="3166243"/>
            <a:ext cx="996212" cy="958175"/>
          </a:xfrm>
          <a:custGeom>
            <a:avLst/>
            <a:gdLst/>
            <a:ahLst/>
            <a:cxnLst/>
            <a:rect r="r" b="b" t="t" l="l"/>
            <a:pathLst>
              <a:path h="958175" w="996212">
                <a:moveTo>
                  <a:pt x="0" y="0"/>
                </a:moveTo>
                <a:lnTo>
                  <a:pt x="996212" y="0"/>
                </a:lnTo>
                <a:lnTo>
                  <a:pt x="996212" y="958175"/>
                </a:lnTo>
                <a:lnTo>
                  <a:pt x="0" y="958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662507" y="1786583"/>
            <a:ext cx="1427565" cy="47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1"/>
              </a:lnSpc>
              <a:spcBef>
                <a:spcPct val="0"/>
              </a:spcBef>
            </a:pPr>
            <a:r>
              <a:rPr lang="en-US" b="true" sz="2787" spc="125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</a:t>
            </a:r>
          </a:p>
        </p:txBody>
      </p:sp>
      <p:sp>
        <p:nvSpPr>
          <p:cNvPr name="AutoShape 5" id="5"/>
          <p:cNvSpPr/>
          <p:nvPr/>
        </p:nvSpPr>
        <p:spPr>
          <a:xfrm>
            <a:off x="5371420" y="2263301"/>
            <a:ext cx="9739" cy="469887"/>
          </a:xfrm>
          <a:prstGeom prst="line">
            <a:avLst/>
          </a:prstGeom>
          <a:ln cap="rnd" w="28575">
            <a:solidFill>
              <a:srgbClr val="000B5D"/>
            </a:solidFill>
            <a:prstDash val="sysDot"/>
            <a:headEnd type="oval" len="lg" w="lg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266039" y="3624976"/>
            <a:ext cx="718816" cy="0"/>
          </a:xfrm>
          <a:prstGeom prst="line">
            <a:avLst/>
          </a:prstGeom>
          <a:ln cap="rnd" w="38100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997851" y="2733448"/>
            <a:ext cx="1779498" cy="1783057"/>
          </a:xfrm>
          <a:custGeom>
            <a:avLst/>
            <a:gdLst/>
            <a:ahLst/>
            <a:cxnLst/>
            <a:rect r="r" b="b" t="t" l="l"/>
            <a:pathLst>
              <a:path h="1783057" w="1779498">
                <a:moveTo>
                  <a:pt x="0" y="0"/>
                </a:moveTo>
                <a:lnTo>
                  <a:pt x="1779499" y="0"/>
                </a:lnTo>
                <a:lnTo>
                  <a:pt x="1779499" y="1783057"/>
                </a:lnTo>
                <a:lnTo>
                  <a:pt x="0" y="178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7173818" y="1786583"/>
            <a:ext cx="1427565" cy="47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1"/>
              </a:lnSpc>
              <a:spcBef>
                <a:spcPct val="0"/>
              </a:spcBef>
            </a:pPr>
            <a:r>
              <a:rPr lang="en-US" b="true" sz="2787" spc="125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</a:t>
            </a:r>
          </a:p>
        </p:txBody>
      </p:sp>
      <p:sp>
        <p:nvSpPr>
          <p:cNvPr name="AutoShape 9" id="9"/>
          <p:cNvSpPr/>
          <p:nvPr/>
        </p:nvSpPr>
        <p:spPr>
          <a:xfrm>
            <a:off x="7882731" y="2263301"/>
            <a:ext cx="9739" cy="469887"/>
          </a:xfrm>
          <a:prstGeom prst="line">
            <a:avLst/>
          </a:prstGeom>
          <a:ln cap="rnd" w="28575">
            <a:solidFill>
              <a:srgbClr val="000B5D"/>
            </a:solidFill>
            <a:prstDash val="sysDot"/>
            <a:headEnd type="oval" len="lg" w="lg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8777350" y="3624976"/>
            <a:ext cx="718816" cy="0"/>
          </a:xfrm>
          <a:prstGeom prst="line">
            <a:avLst/>
          </a:prstGeom>
          <a:ln cap="rnd" w="38100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510650" y="2733448"/>
            <a:ext cx="1779498" cy="1783057"/>
          </a:xfrm>
          <a:custGeom>
            <a:avLst/>
            <a:gdLst/>
            <a:ahLst/>
            <a:cxnLst/>
            <a:rect r="r" b="b" t="t" l="l"/>
            <a:pathLst>
              <a:path h="1783057" w="1779498">
                <a:moveTo>
                  <a:pt x="0" y="0"/>
                </a:moveTo>
                <a:lnTo>
                  <a:pt x="1779499" y="0"/>
                </a:lnTo>
                <a:lnTo>
                  <a:pt x="1779499" y="1783057"/>
                </a:lnTo>
                <a:lnTo>
                  <a:pt x="0" y="178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9686617" y="1786583"/>
            <a:ext cx="1427565" cy="47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1"/>
              </a:lnSpc>
              <a:spcBef>
                <a:spcPct val="0"/>
              </a:spcBef>
            </a:pPr>
            <a:r>
              <a:rPr lang="en-US" b="true" sz="2787" spc="125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0395530" y="2263301"/>
            <a:ext cx="9739" cy="469887"/>
          </a:xfrm>
          <a:prstGeom prst="line">
            <a:avLst/>
          </a:prstGeom>
          <a:ln cap="rnd" w="28575">
            <a:solidFill>
              <a:srgbClr val="000B5D"/>
            </a:solidFill>
            <a:prstDash val="sysDot"/>
            <a:headEnd type="oval" len="lg" w="lg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1290149" y="3624976"/>
            <a:ext cx="718816" cy="0"/>
          </a:xfrm>
          <a:prstGeom prst="line">
            <a:avLst/>
          </a:prstGeom>
          <a:ln cap="rnd" w="38100">
            <a:solidFill>
              <a:srgbClr val="000B5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2021961" y="2733448"/>
            <a:ext cx="1779498" cy="1783057"/>
          </a:xfrm>
          <a:custGeom>
            <a:avLst/>
            <a:gdLst/>
            <a:ahLst/>
            <a:cxnLst/>
            <a:rect r="r" b="b" t="t" l="l"/>
            <a:pathLst>
              <a:path h="1783057" w="1779498">
                <a:moveTo>
                  <a:pt x="0" y="0"/>
                </a:moveTo>
                <a:lnTo>
                  <a:pt x="1779499" y="0"/>
                </a:lnTo>
                <a:lnTo>
                  <a:pt x="1779499" y="1783057"/>
                </a:lnTo>
                <a:lnTo>
                  <a:pt x="0" y="17830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2197928" y="1786583"/>
            <a:ext cx="1427565" cy="476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01"/>
              </a:lnSpc>
              <a:spcBef>
                <a:spcPct val="0"/>
              </a:spcBef>
            </a:pPr>
            <a:r>
              <a:rPr lang="en-US" b="true" sz="2787" spc="125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4</a:t>
            </a:r>
          </a:p>
        </p:txBody>
      </p:sp>
      <p:sp>
        <p:nvSpPr>
          <p:cNvPr name="AutoShape 17" id="17"/>
          <p:cNvSpPr/>
          <p:nvPr/>
        </p:nvSpPr>
        <p:spPr>
          <a:xfrm>
            <a:off x="12906841" y="2263301"/>
            <a:ext cx="9739" cy="469887"/>
          </a:xfrm>
          <a:prstGeom prst="line">
            <a:avLst/>
          </a:prstGeom>
          <a:ln cap="rnd" w="28575">
            <a:solidFill>
              <a:srgbClr val="000B5D"/>
            </a:solidFill>
            <a:prstDash val="sysDot"/>
            <a:headEnd type="oval" len="lg" w="lg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374244" y="3150169"/>
            <a:ext cx="1013715" cy="1015562"/>
          </a:xfrm>
          <a:custGeom>
            <a:avLst/>
            <a:gdLst/>
            <a:ahLst/>
            <a:cxnLst/>
            <a:rect r="r" b="b" t="t" l="l"/>
            <a:pathLst>
              <a:path h="1015562" w="1013715">
                <a:moveTo>
                  <a:pt x="0" y="0"/>
                </a:moveTo>
                <a:lnTo>
                  <a:pt x="1013716" y="0"/>
                </a:lnTo>
                <a:lnTo>
                  <a:pt x="1013716" y="1015561"/>
                </a:lnTo>
                <a:lnTo>
                  <a:pt x="0" y="1015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59632" y="3154610"/>
            <a:ext cx="867049" cy="948066"/>
          </a:xfrm>
          <a:custGeom>
            <a:avLst/>
            <a:gdLst/>
            <a:ahLst/>
            <a:cxnLst/>
            <a:rect r="r" b="b" t="t" l="l"/>
            <a:pathLst>
              <a:path h="948066" w="867049">
                <a:moveTo>
                  <a:pt x="0" y="0"/>
                </a:moveTo>
                <a:lnTo>
                  <a:pt x="867050" y="0"/>
                </a:lnTo>
                <a:lnTo>
                  <a:pt x="867050" y="948066"/>
                </a:lnTo>
                <a:lnTo>
                  <a:pt x="0" y="948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5829033" y="-1509558"/>
            <a:ext cx="3957167" cy="395716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534380" y="472133"/>
            <a:ext cx="5818428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Купи Онлајн!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86434" y="4914622"/>
            <a:ext cx="2179711" cy="77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35"/>
              </a:lnSpc>
              <a:spcBef>
                <a:spcPct val="0"/>
              </a:spcBef>
            </a:pPr>
            <a:r>
              <a:rPr lang="en-US" sz="2239" spc="100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Внес на податоци!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97745" y="4914622"/>
            <a:ext cx="2179711" cy="770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35"/>
              </a:lnSpc>
              <a:spcBef>
                <a:spcPct val="0"/>
              </a:spcBef>
            </a:pPr>
            <a:r>
              <a:rPr lang="en-US" sz="2239" spc="100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Избор на покритие!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310544" y="4719715"/>
            <a:ext cx="2179711" cy="1160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35"/>
              </a:lnSpc>
              <a:spcBef>
                <a:spcPct val="0"/>
              </a:spcBef>
            </a:pPr>
            <a:r>
              <a:rPr lang="en-US" sz="2239" spc="100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Внес на лични податоци!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21855" y="5109530"/>
            <a:ext cx="2179711" cy="38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135"/>
              </a:lnSpc>
              <a:spcBef>
                <a:spcPct val="0"/>
              </a:spcBef>
            </a:pPr>
            <a:r>
              <a:rPr lang="en-US" sz="2239" spc="100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Плаќање!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-384892" y="-572198"/>
            <a:ext cx="1490773" cy="149077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BE8E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1534380" y="6351282"/>
            <a:ext cx="14714899" cy="3248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Клиентот може да ја започне куповината како самостоен корисник или преку продажен канал.</a:t>
            </a:r>
          </a:p>
          <a:p>
            <a:pPr algn="l">
              <a:lnSpc>
                <a:spcPts val="2640"/>
              </a:lnSpc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Платформата ги води визуелно клиентите низ чекорите на купувањето, со јасни и лесно следливи упатства:</a:t>
            </a:r>
          </a:p>
          <a:p>
            <a:pPr algn="l" marL="407143" indent="-203571" lvl="1">
              <a:lnSpc>
                <a:spcPts val="2640"/>
              </a:lnSpc>
              <a:buAutoNum type="arabicPeriod" startAt="1"/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Корисникот внесува основни информации потребни за започнување на процесот.</a:t>
            </a:r>
          </a:p>
          <a:p>
            <a:pPr algn="l" marL="407143" indent="-203571" lvl="1">
              <a:lnSpc>
                <a:spcPts val="2640"/>
              </a:lnSpc>
              <a:buAutoNum type="arabicPeriod" startAt="1"/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Платформата нуди опции за различни нивоа на покритие, овозможувајќи персонализиран избор според потребите на корисникот.</a:t>
            </a:r>
          </a:p>
          <a:p>
            <a:pPr algn="l" marL="407143" indent="-203571" lvl="1">
              <a:lnSpc>
                <a:spcPts val="2640"/>
              </a:lnSpc>
              <a:buAutoNum type="arabicPeriod" startAt="1"/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Корисникот внесува сите потребни лични податоци за издавање на полиса.</a:t>
            </a:r>
          </a:p>
          <a:p>
            <a:pPr algn="l" marL="814285" indent="-271428" lvl="2">
              <a:lnSpc>
                <a:spcPts val="2640"/>
              </a:lnSpc>
              <a:buFont typeface="Arial"/>
              <a:buChar char="⚬"/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За постојни клиенти системот автоматски ги пополнува податоците преку поврзување со бази на податоци, што овозможува побрз и полесен процес.</a:t>
            </a:r>
          </a:p>
          <a:p>
            <a:pPr algn="l" marL="407143" indent="-203571" lvl="1">
              <a:lnSpc>
                <a:spcPts val="2640"/>
              </a:lnSpc>
              <a:spcBef>
                <a:spcPct val="0"/>
              </a:spcBef>
              <a:buAutoNum type="arabicPeriod" startAt="1"/>
            </a:pP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Завршување на процесот преку поврзување со банка за сигурно</a:t>
            </a:r>
            <a:r>
              <a:rPr lang="en-US" sz="1885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 и брзо плаќање.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2554959" y="3105244"/>
            <a:ext cx="723242" cy="1046798"/>
          </a:xfrm>
          <a:custGeom>
            <a:avLst/>
            <a:gdLst/>
            <a:ahLst/>
            <a:cxnLst/>
            <a:rect r="r" b="b" t="t" l="l"/>
            <a:pathLst>
              <a:path h="1046798" w="723242">
                <a:moveTo>
                  <a:pt x="0" y="0"/>
                </a:moveTo>
                <a:lnTo>
                  <a:pt x="723242" y="0"/>
                </a:lnTo>
                <a:lnTo>
                  <a:pt x="723242" y="1046798"/>
                </a:lnTo>
                <a:lnTo>
                  <a:pt x="0" y="1046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-2363475" y="9258300"/>
            <a:ext cx="3957167" cy="3957167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3A1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7807617" y="2465562"/>
            <a:ext cx="700682" cy="70068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BE8E"/>
            </a:solidFill>
            <a:ln cap="sq">
              <a:noFill/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70694" y="8342835"/>
            <a:ext cx="4723978" cy="47239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33366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49293" y="1076697"/>
            <a:ext cx="628242" cy="620246"/>
          </a:xfrm>
          <a:custGeom>
            <a:avLst/>
            <a:gdLst/>
            <a:ahLst/>
            <a:cxnLst/>
            <a:rect r="r" b="b" t="t" l="l"/>
            <a:pathLst>
              <a:path h="620246" w="628242">
                <a:moveTo>
                  <a:pt x="0" y="0"/>
                </a:moveTo>
                <a:lnTo>
                  <a:pt x="628242" y="0"/>
                </a:lnTo>
                <a:lnTo>
                  <a:pt x="628242" y="620246"/>
                </a:lnTo>
                <a:lnTo>
                  <a:pt x="0" y="6202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287926" y="1038225"/>
            <a:ext cx="1714156" cy="658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2234" spc="87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Borcelle Company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168293" y="-5759724"/>
            <a:ext cx="11212168" cy="11212123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333666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3549293" y="-5606062"/>
            <a:ext cx="11212168" cy="11212123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>
                <a:alphaModFix amt="49000"/>
              </a:blip>
              <a:stretch>
                <a:fillRect l="-25046" t="0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496482" y="-1622972"/>
            <a:ext cx="4837174" cy="483717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960997" y="660160"/>
            <a:ext cx="843002" cy="84300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BE8E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528618" y="-791328"/>
            <a:ext cx="1839825" cy="183982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BE8E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61821" y="3339643"/>
            <a:ext cx="2739670" cy="2739670"/>
          </a:xfrm>
          <a:custGeom>
            <a:avLst/>
            <a:gdLst/>
            <a:ahLst/>
            <a:cxnLst/>
            <a:rect r="r" b="b" t="t" l="l"/>
            <a:pathLst>
              <a:path h="2739670" w="2739670">
                <a:moveTo>
                  <a:pt x="0" y="0"/>
                </a:moveTo>
                <a:lnTo>
                  <a:pt x="2739670" y="0"/>
                </a:lnTo>
                <a:lnTo>
                  <a:pt x="2739670" y="2739669"/>
                </a:lnTo>
                <a:lnTo>
                  <a:pt x="0" y="273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1" id="21"/>
          <p:cNvGrpSpPr/>
          <p:nvPr/>
        </p:nvGrpSpPr>
        <p:grpSpPr>
          <a:xfrm rot="0">
            <a:off x="1994534" y="3978155"/>
            <a:ext cx="1474244" cy="147424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2407314" y="4261266"/>
            <a:ext cx="648685" cy="896424"/>
          </a:xfrm>
          <a:custGeom>
            <a:avLst/>
            <a:gdLst/>
            <a:ahLst/>
            <a:cxnLst/>
            <a:rect r="r" b="b" t="t" l="l"/>
            <a:pathLst>
              <a:path h="896424" w="648685">
                <a:moveTo>
                  <a:pt x="0" y="0"/>
                </a:moveTo>
                <a:lnTo>
                  <a:pt x="648685" y="0"/>
                </a:lnTo>
                <a:lnTo>
                  <a:pt x="648685" y="896424"/>
                </a:lnTo>
                <a:lnTo>
                  <a:pt x="0" y="8964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4823132" y="3339643"/>
            <a:ext cx="2739670" cy="2739670"/>
          </a:xfrm>
          <a:custGeom>
            <a:avLst/>
            <a:gdLst/>
            <a:ahLst/>
            <a:cxnLst/>
            <a:rect r="r" b="b" t="t" l="l"/>
            <a:pathLst>
              <a:path h="2739670" w="2739670">
                <a:moveTo>
                  <a:pt x="0" y="0"/>
                </a:moveTo>
                <a:lnTo>
                  <a:pt x="2739670" y="0"/>
                </a:lnTo>
                <a:lnTo>
                  <a:pt x="2739670" y="2739669"/>
                </a:lnTo>
                <a:lnTo>
                  <a:pt x="0" y="273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455845" y="3978155"/>
            <a:ext cx="1474244" cy="147424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8500044" y="3339643"/>
            <a:ext cx="2739670" cy="2739670"/>
          </a:xfrm>
          <a:custGeom>
            <a:avLst/>
            <a:gdLst/>
            <a:ahLst/>
            <a:cxnLst/>
            <a:rect r="r" b="b" t="t" l="l"/>
            <a:pathLst>
              <a:path h="2739670" w="2739670">
                <a:moveTo>
                  <a:pt x="0" y="0"/>
                </a:moveTo>
                <a:lnTo>
                  <a:pt x="2739669" y="0"/>
                </a:lnTo>
                <a:lnTo>
                  <a:pt x="2739669" y="2739669"/>
                </a:lnTo>
                <a:lnTo>
                  <a:pt x="0" y="27396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0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0" id="30"/>
          <p:cNvGrpSpPr/>
          <p:nvPr/>
        </p:nvGrpSpPr>
        <p:grpSpPr>
          <a:xfrm rot="0">
            <a:off x="9132756" y="3978155"/>
            <a:ext cx="1474244" cy="147424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12944930" y="4261266"/>
            <a:ext cx="931240" cy="939783"/>
          </a:xfrm>
          <a:custGeom>
            <a:avLst/>
            <a:gdLst/>
            <a:ahLst/>
            <a:cxnLst/>
            <a:rect r="r" b="b" t="t" l="l"/>
            <a:pathLst>
              <a:path h="939783" w="931240">
                <a:moveTo>
                  <a:pt x="0" y="0"/>
                </a:moveTo>
                <a:lnTo>
                  <a:pt x="931240" y="0"/>
                </a:lnTo>
                <a:lnTo>
                  <a:pt x="931240" y="939783"/>
                </a:lnTo>
                <a:lnTo>
                  <a:pt x="0" y="9397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2040715" y="3398073"/>
            <a:ext cx="2739670" cy="2739670"/>
          </a:xfrm>
          <a:custGeom>
            <a:avLst/>
            <a:gdLst/>
            <a:ahLst/>
            <a:cxnLst/>
            <a:rect r="r" b="b" t="t" l="l"/>
            <a:pathLst>
              <a:path h="2739670" w="2739670">
                <a:moveTo>
                  <a:pt x="0" y="0"/>
                </a:moveTo>
                <a:lnTo>
                  <a:pt x="2739670" y="0"/>
                </a:lnTo>
                <a:lnTo>
                  <a:pt x="2739670" y="2739669"/>
                </a:lnTo>
                <a:lnTo>
                  <a:pt x="0" y="273966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0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5" id="35"/>
          <p:cNvGrpSpPr/>
          <p:nvPr/>
        </p:nvGrpSpPr>
        <p:grpSpPr>
          <a:xfrm rot="0">
            <a:off x="12673428" y="4036585"/>
            <a:ext cx="1474244" cy="147424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9420520" y="4414923"/>
            <a:ext cx="898716" cy="632469"/>
          </a:xfrm>
          <a:custGeom>
            <a:avLst/>
            <a:gdLst/>
            <a:ahLst/>
            <a:cxnLst/>
            <a:rect r="r" b="b" t="t" l="l"/>
            <a:pathLst>
              <a:path h="632469" w="898716">
                <a:moveTo>
                  <a:pt x="0" y="0"/>
                </a:moveTo>
                <a:lnTo>
                  <a:pt x="898717" y="0"/>
                </a:lnTo>
                <a:lnTo>
                  <a:pt x="898717" y="632469"/>
                </a:lnTo>
                <a:lnTo>
                  <a:pt x="0" y="6324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5834018" y="4260196"/>
            <a:ext cx="741976" cy="883304"/>
          </a:xfrm>
          <a:custGeom>
            <a:avLst/>
            <a:gdLst/>
            <a:ahLst/>
            <a:cxnLst/>
            <a:rect r="r" b="b" t="t" l="l"/>
            <a:pathLst>
              <a:path h="883304" w="741976">
                <a:moveTo>
                  <a:pt x="0" y="0"/>
                </a:moveTo>
                <a:lnTo>
                  <a:pt x="741976" y="0"/>
                </a:lnTo>
                <a:lnTo>
                  <a:pt x="741976" y="883304"/>
                </a:lnTo>
                <a:lnTo>
                  <a:pt x="0" y="8833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796611" y="1493637"/>
            <a:ext cx="10438232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Апликацијата автоматски генерира: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0408" y="6815627"/>
            <a:ext cx="2902497" cy="90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0"/>
              </a:lnSpc>
              <a:spcBef>
                <a:spcPct val="0"/>
              </a:spcBef>
            </a:pPr>
            <a:r>
              <a:rPr lang="en-US" sz="1728" spc="77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Полисите автоматски се генерира со фактура со број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0882" y="5716195"/>
            <a:ext cx="2454205" cy="34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b="true" sz="2295" spc="8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Полиса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4741718" y="6664304"/>
            <a:ext cx="2902497" cy="120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0"/>
              </a:lnSpc>
              <a:spcBef>
                <a:spcPct val="0"/>
              </a:spcBef>
            </a:pPr>
            <a:r>
              <a:rPr lang="en-US" sz="1728" spc="77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Корисникот ги добива сите задолжителни известувања преку апликацијата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872192" y="5716195"/>
            <a:ext cx="2454205" cy="347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b="true" sz="2295" spc="8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Известувања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418630" y="6664304"/>
            <a:ext cx="2902497" cy="1204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0"/>
              </a:lnSpc>
              <a:spcBef>
                <a:spcPct val="0"/>
              </a:spcBef>
            </a:pPr>
            <a:r>
              <a:rPr lang="en-US" sz="1728" spc="77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Форма каде клиентод потврдува примени послиси, фактури, известувања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549104" y="5542619"/>
            <a:ext cx="2454205" cy="69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b="true" sz="2295" spc="8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Потврдна форма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959302" y="7025379"/>
            <a:ext cx="2902497" cy="59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0"/>
              </a:lnSpc>
              <a:spcBef>
                <a:spcPct val="0"/>
              </a:spcBef>
            </a:pPr>
            <a:r>
              <a:rPr lang="en-US" sz="1728" spc="77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Пренос на податоци за генерирана полиса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089776" y="5601049"/>
            <a:ext cx="2454205" cy="694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4"/>
              </a:lnSpc>
              <a:spcBef>
                <a:spcPct val="0"/>
              </a:spcBef>
            </a:pPr>
            <a:r>
              <a:rPr lang="en-US" b="true" sz="2295" spc="8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Пренос на податоци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7493568" y="1696943"/>
            <a:ext cx="421501" cy="421501"/>
            <a:chOff x="0" y="0"/>
            <a:chExt cx="812800" cy="8128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  <a:ln cap="sq">
              <a:noFill/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2731656" y="9258300"/>
            <a:ext cx="421501" cy="421501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  <a:ln cap="sq">
              <a:noFill/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80544" y="10076249"/>
            <a:ext cx="421501" cy="421501"/>
            <a:chOff x="0" y="0"/>
            <a:chExt cx="812800" cy="81280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2BE8E"/>
            </a:solidFill>
            <a:ln cap="sq">
              <a:noFill/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5777" y="876348"/>
            <a:ext cx="8476683" cy="8473151"/>
          </a:xfrm>
          <a:custGeom>
            <a:avLst/>
            <a:gdLst/>
            <a:ahLst/>
            <a:cxnLst/>
            <a:rect r="r" b="b" t="t" l="l"/>
            <a:pathLst>
              <a:path h="8473151" w="8476683">
                <a:moveTo>
                  <a:pt x="0" y="0"/>
                </a:moveTo>
                <a:lnTo>
                  <a:pt x="8476683" y="0"/>
                </a:lnTo>
                <a:lnTo>
                  <a:pt x="8476683" y="8473151"/>
                </a:lnTo>
                <a:lnTo>
                  <a:pt x="0" y="8473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55786" y="-254854"/>
            <a:ext cx="4632524" cy="10815226"/>
            <a:chOff x="0" y="0"/>
            <a:chExt cx="1220089" cy="28484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0089" cy="2848455"/>
            </a:xfrm>
            <a:custGeom>
              <a:avLst/>
              <a:gdLst/>
              <a:ahLst/>
              <a:cxnLst/>
              <a:rect r="r" b="b" t="t" l="l"/>
              <a:pathLst>
                <a:path h="2848455" w="1220089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gradFill rotWithShape="true">
              <a:gsLst>
                <a:gs pos="0">
                  <a:srgbClr val="4F538D">
                    <a:alpha val="100000"/>
                  </a:srgbClr>
                </a:gs>
                <a:gs pos="50000">
                  <a:srgbClr val="006CB7">
                    <a:alpha val="100000"/>
                  </a:srgbClr>
                </a:gs>
                <a:gs pos="100000">
                  <a:srgbClr val="33366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92147" y="1635671"/>
            <a:ext cx="7015658" cy="701565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62527" y="1611432"/>
            <a:ext cx="7045278" cy="7045250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-5400000">
            <a:off x="11952046" y="3265440"/>
            <a:ext cx="7715094" cy="3707614"/>
          </a:xfrm>
          <a:custGeom>
            <a:avLst/>
            <a:gdLst/>
            <a:ahLst/>
            <a:cxnLst/>
            <a:rect r="r" b="b" t="t" l="l"/>
            <a:pathLst>
              <a:path h="3707614" w="771509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935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46248" y="1644153"/>
            <a:ext cx="832474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42"/>
              </a:lnSpc>
              <a:spcBef>
                <a:spcPct val="0"/>
              </a:spcBef>
            </a:pPr>
            <a:r>
              <a:rPr lang="en-US" b="true" sz="5035" spc="181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Форма за контакти и барања од клиенти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4030951"/>
            <a:ext cx="9095581" cy="559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3619" indent="-286810" lvl="1">
              <a:lnSpc>
                <a:spcPts val="3719"/>
              </a:lnSpc>
              <a:buFont typeface="Arial"/>
              <a:buChar char="•"/>
            </a:pPr>
            <a:r>
              <a:rPr lang="en-US" sz="2656" spc="79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Поднесување барање: Клиентот може да поднесе барање за сите типови на осигурување.</a:t>
            </a:r>
          </a:p>
          <a:p>
            <a:pPr algn="l">
              <a:lnSpc>
                <a:spcPts val="3719"/>
              </a:lnSpc>
            </a:pPr>
          </a:p>
          <a:p>
            <a:pPr algn="l" marL="573619" indent="-286810" lvl="1">
              <a:lnSpc>
                <a:spcPts val="3719"/>
              </a:lnSpc>
              <a:buFont typeface="Arial"/>
              <a:buChar char="•"/>
            </a:pPr>
            <a:r>
              <a:rPr lang="en-US" sz="2656" spc="79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Доделување задачи: Барањата автоматски се доделуваат на соодветен вработен за обработка.</a:t>
            </a:r>
          </a:p>
          <a:p>
            <a:pPr algn="l">
              <a:lnSpc>
                <a:spcPts val="3719"/>
              </a:lnSpc>
            </a:pPr>
          </a:p>
          <a:p>
            <a:pPr algn="l" marL="573619" indent="-286810" lvl="1">
              <a:lnSpc>
                <a:spcPts val="3719"/>
              </a:lnSpc>
              <a:buFont typeface="Arial"/>
              <a:buChar char="•"/>
            </a:pPr>
            <a:r>
              <a:rPr lang="en-US" sz="2656" spc="79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Следливост и одговор: Платформата овозможува следење на задачата и одговарање директно преку системот.</a:t>
            </a:r>
          </a:p>
          <a:p>
            <a:pPr algn="l" marL="0" indent="0" lvl="0">
              <a:lnSpc>
                <a:spcPts val="37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360495" y="7697820"/>
            <a:ext cx="3740073" cy="443692"/>
          </a:xfrm>
          <a:custGeom>
            <a:avLst/>
            <a:gdLst/>
            <a:ahLst/>
            <a:cxnLst/>
            <a:rect r="r" b="b" t="t" l="l"/>
            <a:pathLst>
              <a:path h="443692" w="3740073">
                <a:moveTo>
                  <a:pt x="0" y="0"/>
                </a:moveTo>
                <a:lnTo>
                  <a:pt x="3740073" y="0"/>
                </a:lnTo>
                <a:lnTo>
                  <a:pt x="3740073" y="443692"/>
                </a:lnTo>
                <a:lnTo>
                  <a:pt x="0" y="44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0" r="0" b="-14234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0495" y="4384038"/>
            <a:ext cx="3821782" cy="3422418"/>
            <a:chOff x="0" y="0"/>
            <a:chExt cx="1320076" cy="1182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0076" cy="1182133"/>
            </a:xfrm>
            <a:custGeom>
              <a:avLst/>
              <a:gdLst/>
              <a:ahLst/>
              <a:cxnLst/>
              <a:rect r="r" b="b" t="t" l="l"/>
              <a:pathLst>
                <a:path h="1182133" w="1320076">
                  <a:moveTo>
                    <a:pt x="72926" y="0"/>
                  </a:moveTo>
                  <a:lnTo>
                    <a:pt x="1247150" y="0"/>
                  </a:lnTo>
                  <a:cubicBezTo>
                    <a:pt x="1287426" y="0"/>
                    <a:pt x="1320076" y="32650"/>
                    <a:pt x="1320076" y="72926"/>
                  </a:cubicBezTo>
                  <a:lnTo>
                    <a:pt x="1320076" y="1109206"/>
                  </a:lnTo>
                  <a:cubicBezTo>
                    <a:pt x="1320076" y="1128548"/>
                    <a:pt x="1312393" y="1147097"/>
                    <a:pt x="1298717" y="1160773"/>
                  </a:cubicBezTo>
                  <a:cubicBezTo>
                    <a:pt x="1285040" y="1174450"/>
                    <a:pt x="1266491" y="1182133"/>
                    <a:pt x="1247150" y="1182133"/>
                  </a:cubicBezTo>
                  <a:lnTo>
                    <a:pt x="72926" y="1182133"/>
                  </a:lnTo>
                  <a:cubicBezTo>
                    <a:pt x="32650" y="1182133"/>
                    <a:pt x="0" y="1149483"/>
                    <a:pt x="0" y="1109206"/>
                  </a:cubicBezTo>
                  <a:lnTo>
                    <a:pt x="0" y="72926"/>
                  </a:lnTo>
                  <a:cubicBezTo>
                    <a:pt x="0" y="32650"/>
                    <a:pt x="32650" y="0"/>
                    <a:pt x="72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0625" y="3783826"/>
            <a:ext cx="1261521" cy="1245695"/>
            <a:chOff x="0" y="0"/>
            <a:chExt cx="435740" cy="4302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33366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4716373" y="7697820"/>
            <a:ext cx="3740073" cy="443692"/>
          </a:xfrm>
          <a:custGeom>
            <a:avLst/>
            <a:gdLst/>
            <a:ahLst/>
            <a:cxnLst/>
            <a:rect r="r" b="b" t="t" l="l"/>
            <a:pathLst>
              <a:path h="443692" w="3740073">
                <a:moveTo>
                  <a:pt x="0" y="0"/>
                </a:moveTo>
                <a:lnTo>
                  <a:pt x="3740073" y="0"/>
                </a:lnTo>
                <a:lnTo>
                  <a:pt x="3740073" y="443692"/>
                </a:lnTo>
                <a:lnTo>
                  <a:pt x="0" y="44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0" r="0" b="-14234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4000381" y="-362060"/>
            <a:ext cx="4768734" cy="4768734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50659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716373" y="4384038"/>
            <a:ext cx="3821782" cy="3422418"/>
            <a:chOff x="0" y="0"/>
            <a:chExt cx="1320076" cy="11821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0076" cy="1182133"/>
            </a:xfrm>
            <a:custGeom>
              <a:avLst/>
              <a:gdLst/>
              <a:ahLst/>
              <a:cxnLst/>
              <a:rect r="r" b="b" t="t" l="l"/>
              <a:pathLst>
                <a:path h="1182133" w="1320076">
                  <a:moveTo>
                    <a:pt x="72926" y="0"/>
                  </a:moveTo>
                  <a:lnTo>
                    <a:pt x="1247150" y="0"/>
                  </a:lnTo>
                  <a:cubicBezTo>
                    <a:pt x="1287426" y="0"/>
                    <a:pt x="1320076" y="32650"/>
                    <a:pt x="1320076" y="72926"/>
                  </a:cubicBezTo>
                  <a:lnTo>
                    <a:pt x="1320076" y="1109206"/>
                  </a:lnTo>
                  <a:cubicBezTo>
                    <a:pt x="1320076" y="1128548"/>
                    <a:pt x="1312393" y="1147097"/>
                    <a:pt x="1298717" y="1160773"/>
                  </a:cubicBezTo>
                  <a:cubicBezTo>
                    <a:pt x="1285040" y="1174450"/>
                    <a:pt x="1266491" y="1182133"/>
                    <a:pt x="1247150" y="1182133"/>
                  </a:cubicBezTo>
                  <a:lnTo>
                    <a:pt x="72926" y="1182133"/>
                  </a:lnTo>
                  <a:cubicBezTo>
                    <a:pt x="32650" y="1182133"/>
                    <a:pt x="0" y="1149483"/>
                    <a:pt x="0" y="1109206"/>
                  </a:cubicBezTo>
                  <a:lnTo>
                    <a:pt x="0" y="72926"/>
                  </a:lnTo>
                  <a:cubicBezTo>
                    <a:pt x="0" y="32650"/>
                    <a:pt x="32650" y="0"/>
                    <a:pt x="729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996504" y="3783826"/>
            <a:ext cx="1261521" cy="1245695"/>
            <a:chOff x="0" y="0"/>
            <a:chExt cx="435740" cy="4302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33366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2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9153961" y="7697820"/>
            <a:ext cx="3740073" cy="443692"/>
          </a:xfrm>
          <a:custGeom>
            <a:avLst/>
            <a:gdLst/>
            <a:ahLst/>
            <a:cxnLst/>
            <a:rect r="r" b="b" t="t" l="l"/>
            <a:pathLst>
              <a:path h="443692" w="3740073">
                <a:moveTo>
                  <a:pt x="0" y="0"/>
                </a:moveTo>
                <a:lnTo>
                  <a:pt x="3740073" y="0"/>
                </a:lnTo>
                <a:lnTo>
                  <a:pt x="3740073" y="443692"/>
                </a:lnTo>
                <a:lnTo>
                  <a:pt x="0" y="44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0" r="0" b="-142346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153961" y="4384038"/>
            <a:ext cx="3821782" cy="3422418"/>
            <a:chOff x="0" y="0"/>
            <a:chExt cx="1320076" cy="11821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0076" cy="1182133"/>
            </a:xfrm>
            <a:custGeom>
              <a:avLst/>
              <a:gdLst/>
              <a:ahLst/>
              <a:cxnLst/>
              <a:rect r="r" b="b" t="t" l="l"/>
              <a:pathLst>
                <a:path h="1182133" w="1320076">
                  <a:moveTo>
                    <a:pt x="72926" y="0"/>
                  </a:moveTo>
                  <a:lnTo>
                    <a:pt x="1247150" y="0"/>
                  </a:lnTo>
                  <a:cubicBezTo>
                    <a:pt x="1287426" y="0"/>
                    <a:pt x="1320076" y="32650"/>
                    <a:pt x="1320076" y="72926"/>
                  </a:cubicBezTo>
                  <a:lnTo>
                    <a:pt x="1320076" y="1109206"/>
                  </a:lnTo>
                  <a:cubicBezTo>
                    <a:pt x="1320076" y="1128548"/>
                    <a:pt x="1312393" y="1147097"/>
                    <a:pt x="1298717" y="1160773"/>
                  </a:cubicBezTo>
                  <a:cubicBezTo>
                    <a:pt x="1285040" y="1174450"/>
                    <a:pt x="1266491" y="1182133"/>
                    <a:pt x="1247150" y="1182133"/>
                  </a:cubicBezTo>
                  <a:lnTo>
                    <a:pt x="72926" y="1182133"/>
                  </a:lnTo>
                  <a:cubicBezTo>
                    <a:pt x="32650" y="1182133"/>
                    <a:pt x="0" y="1149483"/>
                    <a:pt x="0" y="1109206"/>
                  </a:cubicBezTo>
                  <a:lnTo>
                    <a:pt x="0" y="72926"/>
                  </a:lnTo>
                  <a:cubicBezTo>
                    <a:pt x="0" y="32650"/>
                    <a:pt x="32650" y="0"/>
                    <a:pt x="72926" y="0"/>
                  </a:cubicBezTo>
                  <a:close/>
                </a:path>
              </a:pathLst>
            </a:custGeom>
            <a:solidFill>
              <a:srgbClr val="FFFFFF"/>
            </a:solidFill>
            <a:ln w="161925" cap="rnd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434091" y="3783826"/>
            <a:ext cx="1261521" cy="1245695"/>
            <a:chOff x="0" y="0"/>
            <a:chExt cx="435740" cy="43027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33366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2001494" y="8323039"/>
            <a:ext cx="4723978" cy="472397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408560" y="8871939"/>
            <a:ext cx="772722" cy="77272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B5D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-10800000">
            <a:off x="13594867" y="7697820"/>
            <a:ext cx="3740073" cy="443692"/>
          </a:xfrm>
          <a:custGeom>
            <a:avLst/>
            <a:gdLst/>
            <a:ahLst/>
            <a:cxnLst/>
            <a:rect r="r" b="b" t="t" l="l"/>
            <a:pathLst>
              <a:path h="443692" w="3740073">
                <a:moveTo>
                  <a:pt x="0" y="0"/>
                </a:moveTo>
                <a:lnTo>
                  <a:pt x="3740073" y="0"/>
                </a:lnTo>
                <a:lnTo>
                  <a:pt x="3740073" y="443692"/>
                </a:lnTo>
                <a:lnTo>
                  <a:pt x="0" y="443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0" r="0" b="-142346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3594867" y="4384038"/>
            <a:ext cx="3821782" cy="3422418"/>
            <a:chOff x="0" y="0"/>
            <a:chExt cx="1320076" cy="118213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20076" cy="1182133"/>
            </a:xfrm>
            <a:custGeom>
              <a:avLst/>
              <a:gdLst/>
              <a:ahLst/>
              <a:cxnLst/>
              <a:rect r="r" b="b" t="t" l="l"/>
              <a:pathLst>
                <a:path h="1182133" w="1320076">
                  <a:moveTo>
                    <a:pt x="72926" y="0"/>
                  </a:moveTo>
                  <a:lnTo>
                    <a:pt x="1247150" y="0"/>
                  </a:lnTo>
                  <a:cubicBezTo>
                    <a:pt x="1287426" y="0"/>
                    <a:pt x="1320076" y="32650"/>
                    <a:pt x="1320076" y="72926"/>
                  </a:cubicBezTo>
                  <a:lnTo>
                    <a:pt x="1320076" y="1109206"/>
                  </a:lnTo>
                  <a:cubicBezTo>
                    <a:pt x="1320076" y="1128548"/>
                    <a:pt x="1312393" y="1147097"/>
                    <a:pt x="1298717" y="1160773"/>
                  </a:cubicBezTo>
                  <a:cubicBezTo>
                    <a:pt x="1285040" y="1174450"/>
                    <a:pt x="1266491" y="1182133"/>
                    <a:pt x="1247150" y="1182133"/>
                  </a:cubicBezTo>
                  <a:lnTo>
                    <a:pt x="72926" y="1182133"/>
                  </a:lnTo>
                  <a:cubicBezTo>
                    <a:pt x="32650" y="1182133"/>
                    <a:pt x="0" y="1149483"/>
                    <a:pt x="0" y="1109206"/>
                  </a:cubicBezTo>
                  <a:lnTo>
                    <a:pt x="0" y="72926"/>
                  </a:lnTo>
                  <a:cubicBezTo>
                    <a:pt x="0" y="32650"/>
                    <a:pt x="32650" y="0"/>
                    <a:pt x="72926" y="0"/>
                  </a:cubicBezTo>
                  <a:close/>
                </a:path>
              </a:pathLst>
            </a:custGeom>
            <a:solidFill>
              <a:srgbClr val="FFFFFF"/>
            </a:solidFill>
            <a:ln w="161925" cap="rnd">
              <a:gradFill>
                <a:gsLst>
                  <a:gs pos="0">
                    <a:srgbClr val="7BDD7C">
                      <a:alpha val="100000"/>
                    </a:srgbClr>
                  </a:gs>
                  <a:gs pos="50000">
                    <a:srgbClr val="333666">
                      <a:alpha val="100000"/>
                    </a:srgbClr>
                  </a:gs>
                  <a:gs pos="100000">
                    <a:srgbClr val="7BDD7C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4874998" y="3783826"/>
            <a:ext cx="1261521" cy="1245695"/>
            <a:chOff x="0" y="0"/>
            <a:chExt cx="435740" cy="43027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333666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4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4000381" y="-4130116"/>
            <a:ext cx="7913941" cy="7913941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>
                <a:alpha val="44706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28700" y="1176337"/>
            <a:ext cx="1066691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78"/>
              </a:lnSpc>
              <a:spcBef>
                <a:spcPct val="0"/>
              </a:spcBef>
            </a:pPr>
            <a:r>
              <a:rPr lang="en-US" b="true" sz="4231" spc="152">
                <a:solidFill>
                  <a:srgbClr val="33366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ПОДДРШКА ЗА ПРОДАЖНИ КАНАЛИ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66008" y="5717529"/>
            <a:ext cx="3010755" cy="99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0"/>
              </a:lnSpc>
              <a:spcBef>
                <a:spcPct val="0"/>
              </a:spcBef>
            </a:pPr>
            <a:r>
              <a:rPr lang="en-US" b="true" sz="2842" spc="6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Продадени полиси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121887" y="5717529"/>
            <a:ext cx="3010755" cy="99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0"/>
              </a:lnSpc>
              <a:spcBef>
                <a:spcPct val="0"/>
              </a:spcBef>
            </a:pPr>
            <a:r>
              <a:rPr lang="en-US" b="true" sz="2842" spc="6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Статус на наплата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9559474" y="5717491"/>
            <a:ext cx="3010755" cy="994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6"/>
              </a:lnSpc>
              <a:spcBef>
                <a:spcPct val="0"/>
              </a:spcBef>
            </a:pPr>
            <a:r>
              <a:rPr lang="en-US" b="true" sz="2840" spc="6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Потсетници за обнова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8700" y="2182530"/>
            <a:ext cx="8125261" cy="179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1"/>
              </a:lnSpc>
            </a:pPr>
            <a:r>
              <a:rPr lang="en-US" sz="2065" spc="45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Изготвување на полиса согласно со постапката "Купи Онлајн"! </a:t>
            </a:r>
          </a:p>
          <a:p>
            <a:pPr algn="l" marL="0" indent="0" lvl="0">
              <a:lnSpc>
                <a:spcPts val="2891"/>
              </a:lnSpc>
              <a:spcBef>
                <a:spcPct val="0"/>
              </a:spcBef>
            </a:pPr>
            <a:r>
              <a:rPr lang="en-US" sz="2065" spc="45">
                <a:solidFill>
                  <a:srgbClr val="33366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Платформата нуди посебни привилегии по производи за секој продажен канал, вклучувајќи брокери, застапници, вработени и банки. И секако автоматизирани извештаи за: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000381" y="5465079"/>
            <a:ext cx="3010755" cy="149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6"/>
              </a:lnSpc>
              <a:spcBef>
                <a:spcPct val="0"/>
              </a:spcBef>
            </a:pPr>
            <a:r>
              <a:rPr lang="en-US" b="true" sz="2840" spc="62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Пресметана и исплатена провизија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839025">
            <a:off x="1516786" y="-460094"/>
            <a:ext cx="278907" cy="14793052"/>
            <a:chOff x="0" y="0"/>
            <a:chExt cx="73457" cy="38961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457" cy="3896113"/>
            </a:xfrm>
            <a:custGeom>
              <a:avLst/>
              <a:gdLst/>
              <a:ahLst/>
              <a:cxnLst/>
              <a:rect r="r" b="b" t="t" l="l"/>
              <a:pathLst>
                <a:path h="3896113" w="73457">
                  <a:moveTo>
                    <a:pt x="0" y="0"/>
                  </a:moveTo>
                  <a:lnTo>
                    <a:pt x="73457" y="0"/>
                  </a:lnTo>
                  <a:lnTo>
                    <a:pt x="73457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3457" cy="394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839025">
            <a:off x="-4049466" y="1232097"/>
            <a:ext cx="5850996" cy="14793052"/>
            <a:chOff x="0" y="0"/>
            <a:chExt cx="1541003" cy="38961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41003" cy="3896113"/>
            </a:xfrm>
            <a:custGeom>
              <a:avLst/>
              <a:gdLst/>
              <a:ahLst/>
              <a:cxnLst/>
              <a:rect r="r" b="b" t="t" l="l"/>
              <a:pathLst>
                <a:path h="3896113" w="1541003">
                  <a:moveTo>
                    <a:pt x="0" y="0"/>
                  </a:moveTo>
                  <a:lnTo>
                    <a:pt x="1541003" y="0"/>
                  </a:lnTo>
                  <a:lnTo>
                    <a:pt x="1541003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541003" cy="394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2065539" y="-59329"/>
            <a:ext cx="15224978" cy="10405658"/>
            <a:chOff x="0" y="0"/>
            <a:chExt cx="5508856" cy="37650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37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2065539" y="0"/>
            <a:ext cx="15224978" cy="10405658"/>
            <a:chOff x="0" y="0"/>
            <a:chExt cx="5508856" cy="37650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945B">
                <a:alpha val="52941"/>
              </a:srgbClr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08856" cy="3765081"/>
            </a:xfrm>
            <a:custGeom>
              <a:avLst/>
              <a:gdLst/>
              <a:ahLst/>
              <a:cxnLst/>
              <a:rect r="r" b="b" t="t" l="l"/>
              <a:pathLst>
                <a:path h="3765081" w="5508856">
                  <a:moveTo>
                    <a:pt x="0" y="0"/>
                  </a:moveTo>
                  <a:lnTo>
                    <a:pt x="3335085" y="0"/>
                  </a:lnTo>
                  <a:lnTo>
                    <a:pt x="5508856" y="3765081"/>
                  </a:lnTo>
                  <a:lnTo>
                    <a:pt x="2173770" y="376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3000"/>
              </a:blip>
              <a:stretch>
                <a:fillRect l="-1259" t="0" r="-1259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-1839025">
            <a:off x="10382703" y="-2380630"/>
            <a:ext cx="278907" cy="14793052"/>
            <a:chOff x="0" y="0"/>
            <a:chExt cx="73457" cy="389611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3457" cy="3896113"/>
            </a:xfrm>
            <a:custGeom>
              <a:avLst/>
              <a:gdLst/>
              <a:ahLst/>
              <a:cxnLst/>
              <a:rect r="r" b="b" t="t" l="l"/>
              <a:pathLst>
                <a:path h="3896113" w="73457">
                  <a:moveTo>
                    <a:pt x="0" y="0"/>
                  </a:moveTo>
                  <a:lnTo>
                    <a:pt x="73457" y="0"/>
                  </a:lnTo>
                  <a:lnTo>
                    <a:pt x="73457" y="3896113"/>
                  </a:lnTo>
                  <a:lnTo>
                    <a:pt x="0" y="3896113"/>
                  </a:ln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3457" cy="39437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63560" y="2286295"/>
            <a:ext cx="12095740" cy="6026123"/>
            <a:chOff x="0" y="0"/>
            <a:chExt cx="3185709" cy="15871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85709" cy="1587127"/>
            </a:xfrm>
            <a:custGeom>
              <a:avLst/>
              <a:gdLst/>
              <a:ahLst/>
              <a:cxnLst/>
              <a:rect r="r" b="b" t="t" l="l"/>
              <a:pathLst>
                <a:path h="1587127" w="3185709">
                  <a:moveTo>
                    <a:pt x="0" y="0"/>
                  </a:moveTo>
                  <a:lnTo>
                    <a:pt x="3185709" y="0"/>
                  </a:lnTo>
                  <a:lnTo>
                    <a:pt x="3185709" y="1587127"/>
                  </a:lnTo>
                  <a:lnTo>
                    <a:pt x="0" y="158712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3185709" cy="1634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16739517" y="2758279"/>
            <a:ext cx="0" cy="508215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378054" y="1158113"/>
            <a:ext cx="7970774" cy="797077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890830" y="4207362"/>
            <a:ext cx="14848686" cy="295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58"/>
              </a:lnSpc>
              <a:spcBef>
                <a:spcPct val="0"/>
              </a:spcBef>
            </a:pPr>
            <a:r>
              <a:rPr lang="en-US" sz="2398" spc="107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Извештај</a:t>
            </a: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 за увид во:</a:t>
            </a:r>
          </a:p>
          <a:p>
            <a:pPr algn="l" marL="517935" indent="-258967" lvl="1">
              <a:lnSpc>
                <a:spcPts val="3358"/>
              </a:lnSpc>
              <a:spcBef>
                <a:spcPct val="0"/>
              </a:spcBef>
              <a:buFont typeface="Arial"/>
              <a:buChar char="•"/>
            </a:pP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Сите полиси купени од корисникот, со детални податоци за полисите.</a:t>
            </a:r>
          </a:p>
          <a:p>
            <a:pPr algn="l" marL="517935" indent="-258967" lvl="1">
              <a:lnSpc>
                <a:spcPts val="3358"/>
              </a:lnSpc>
              <a:spcBef>
                <a:spcPct val="0"/>
              </a:spcBef>
              <a:buFont typeface="Arial"/>
              <a:buChar char="•"/>
            </a:pP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Уплати: Статус на задолжени и платени рати.</a:t>
            </a:r>
          </a:p>
          <a:p>
            <a:pPr algn="l" marL="517935" indent="-258967" lvl="1">
              <a:lnSpc>
                <a:spcPts val="3358"/>
              </a:lnSpc>
              <a:spcBef>
                <a:spcPct val="0"/>
              </a:spcBef>
              <a:buFont typeface="Arial"/>
              <a:buChar char="•"/>
            </a:pP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Опција за плаќање: Интеграција со банка за лесно извршување на плаќања.</a:t>
            </a:r>
          </a:p>
          <a:p>
            <a:pPr algn="l" marL="517935" indent="-258967" lvl="1">
              <a:lnSpc>
                <a:spcPts val="3358"/>
              </a:lnSpc>
              <a:spcBef>
                <a:spcPct val="0"/>
              </a:spcBef>
              <a:buFont typeface="Arial"/>
              <a:buChar char="•"/>
            </a:pP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Потсетници за обнова: Автоматски потсетници за обновување на полиси.</a:t>
            </a:r>
          </a:p>
          <a:p>
            <a:pPr algn="l" marL="517935" indent="-258967" lvl="1">
              <a:lnSpc>
                <a:spcPts val="3358"/>
              </a:lnSpc>
              <a:spcBef>
                <a:spcPct val="0"/>
              </a:spcBef>
              <a:buFont typeface="Arial"/>
              <a:buChar char="•"/>
            </a:pPr>
            <a:r>
              <a:rPr lang="en-US" sz="2398" spc="107" strike="noStrike" u="none">
                <a:solidFill>
                  <a:srgbClr val="000B5D"/>
                </a:solidFill>
                <a:latin typeface="Montserrat"/>
                <a:ea typeface="Montserrat"/>
                <a:cs typeface="Montserrat"/>
                <a:sym typeface="Montserrat"/>
              </a:rPr>
              <a:t>Продажни кампањи: Пораки со понуди за актуелни промоции и кампањи.</a:t>
            </a:r>
          </a:p>
          <a:p>
            <a:pPr algn="l" marL="0" indent="0" lvl="0">
              <a:lnSpc>
                <a:spcPts val="3358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890830" y="2858710"/>
            <a:ext cx="5930665" cy="669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84"/>
              </a:lnSpc>
              <a:spcBef>
                <a:spcPct val="0"/>
              </a:spcBef>
            </a:pPr>
            <a:r>
              <a:rPr lang="en-US" b="true" sz="4403" spc="158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Портал за клиенти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879717" y="-1659990"/>
            <a:ext cx="3662691" cy="3662691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259300" y="2451760"/>
            <a:ext cx="841777" cy="84177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6285916" y="-2150383"/>
            <a:ext cx="3662691" cy="3662691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5332725" y="8837412"/>
            <a:ext cx="841777" cy="841777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6285916" y="9679188"/>
            <a:ext cx="344688" cy="344688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66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400" y="15240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496511" y="2291195"/>
            <a:ext cx="10287000" cy="5704609"/>
          </a:xfrm>
          <a:custGeom>
            <a:avLst/>
            <a:gdLst/>
            <a:ahLst/>
            <a:cxnLst/>
            <a:rect r="r" b="b" t="t" l="l"/>
            <a:pathLst>
              <a:path h="5704609" w="10287000">
                <a:moveTo>
                  <a:pt x="0" y="0"/>
                </a:moveTo>
                <a:lnTo>
                  <a:pt x="10287000" y="0"/>
                </a:lnTo>
                <a:lnTo>
                  <a:pt x="10287000" y="5704610"/>
                </a:lnTo>
                <a:lnTo>
                  <a:pt x="0" y="5704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-517694" y="-474166"/>
            <a:ext cx="6382202" cy="10956964"/>
            <a:chOff x="0" y="0"/>
            <a:chExt cx="1680909" cy="28857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80909" cy="2885785"/>
            </a:xfrm>
            <a:custGeom>
              <a:avLst/>
              <a:gdLst/>
              <a:ahLst/>
              <a:cxnLst/>
              <a:rect r="r" b="b" t="t" l="l"/>
              <a:pathLst>
                <a:path h="2885785" w="1680909">
                  <a:moveTo>
                    <a:pt x="0" y="0"/>
                  </a:moveTo>
                  <a:lnTo>
                    <a:pt x="1680909" y="0"/>
                  </a:lnTo>
                  <a:lnTo>
                    <a:pt x="1680909" y="2885785"/>
                  </a:lnTo>
                  <a:lnTo>
                    <a:pt x="0" y="288578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80909" cy="29334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4376" y="1501270"/>
            <a:ext cx="12746578" cy="7065784"/>
            <a:chOff x="0" y="0"/>
            <a:chExt cx="2783641" cy="15430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83641" cy="1543050"/>
            </a:xfrm>
            <a:custGeom>
              <a:avLst/>
              <a:gdLst/>
              <a:ahLst/>
              <a:cxnLst/>
              <a:rect r="r" b="b" t="t" l="l"/>
              <a:pathLst>
                <a:path h="1543050" w="2783641">
                  <a:moveTo>
                    <a:pt x="9718" y="0"/>
                  </a:moveTo>
                  <a:lnTo>
                    <a:pt x="2773923" y="0"/>
                  </a:lnTo>
                  <a:cubicBezTo>
                    <a:pt x="2776501" y="0"/>
                    <a:pt x="2778973" y="1024"/>
                    <a:pt x="2780795" y="2846"/>
                  </a:cubicBezTo>
                  <a:cubicBezTo>
                    <a:pt x="2782618" y="4669"/>
                    <a:pt x="2783641" y="7141"/>
                    <a:pt x="2783641" y="9718"/>
                  </a:cubicBezTo>
                  <a:lnTo>
                    <a:pt x="2783641" y="1533332"/>
                  </a:lnTo>
                  <a:cubicBezTo>
                    <a:pt x="2783641" y="1538699"/>
                    <a:pt x="2779290" y="1543050"/>
                    <a:pt x="2773923" y="1543050"/>
                  </a:cubicBezTo>
                  <a:lnTo>
                    <a:pt x="9718" y="1543050"/>
                  </a:lnTo>
                  <a:cubicBezTo>
                    <a:pt x="4351" y="1543050"/>
                    <a:pt x="0" y="1538699"/>
                    <a:pt x="0" y="1533332"/>
                  </a:cubicBezTo>
                  <a:lnTo>
                    <a:pt x="0" y="9718"/>
                  </a:lnTo>
                  <a:cubicBezTo>
                    <a:pt x="0" y="4351"/>
                    <a:pt x="4351" y="0"/>
                    <a:pt x="971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783641" cy="15906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10800000">
            <a:off x="409338" y="8567054"/>
            <a:ext cx="13121616" cy="1328279"/>
          </a:xfrm>
          <a:custGeom>
            <a:avLst/>
            <a:gdLst/>
            <a:ahLst/>
            <a:cxnLst/>
            <a:rect r="r" b="b" t="t" l="l"/>
            <a:pathLst>
              <a:path h="1328279" w="13121616">
                <a:moveTo>
                  <a:pt x="0" y="0"/>
                </a:moveTo>
                <a:lnTo>
                  <a:pt x="13121616" y="0"/>
                </a:lnTo>
                <a:lnTo>
                  <a:pt x="13121616" y="1328278"/>
                </a:lnTo>
                <a:lnTo>
                  <a:pt x="0" y="1328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9000"/>
            </a:blip>
            <a:stretch>
              <a:fillRect l="0" t="-8596" r="0" b="-17541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25443" y="2039164"/>
            <a:ext cx="10438298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54"/>
              </a:lnSpc>
              <a:spcBef>
                <a:spcPct val="0"/>
              </a:spcBef>
            </a:pPr>
            <a:r>
              <a:rPr lang="en-US" b="true" sz="5795" spc="208">
                <a:solidFill>
                  <a:srgbClr val="000B5D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Извештаи за корисникот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5443" y="3243273"/>
            <a:ext cx="9926945" cy="4938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6286" indent="-303143" lvl="1">
              <a:lnSpc>
                <a:spcPts val="3931"/>
              </a:lnSpc>
              <a:buFont typeface="Arial"/>
              <a:buChar char="•"/>
            </a:pPr>
            <a:r>
              <a:rPr lang="en-US" sz="2808" spc="126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Продадени полиси онлајн: Преглед на сите полиси успешно продадени преку онлајн платформата.</a:t>
            </a:r>
          </a:p>
          <a:p>
            <a:pPr algn="l" marL="606286" indent="-303143" lvl="1">
              <a:lnSpc>
                <a:spcPts val="3931"/>
              </a:lnSpc>
              <a:buFont typeface="Arial"/>
              <a:buChar char="•"/>
            </a:pPr>
            <a:r>
              <a:rPr lang="en-US" sz="2808" spc="126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Отпочнати купувања онлајн: Следење на започнатите купувања, со потреба за контакт од вработен и/или испраќање на автоматска порака.</a:t>
            </a:r>
          </a:p>
          <a:p>
            <a:pPr algn="l" marL="606286" indent="-303143" lvl="1">
              <a:lnSpc>
                <a:spcPts val="3931"/>
              </a:lnSpc>
              <a:buFont typeface="Arial"/>
              <a:buChar char="•"/>
            </a:pPr>
            <a:r>
              <a:rPr lang="en-US" sz="2808" spc="126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Доставени барања и статуси: Преглед на сите доставени барања и нивните актуелни статуси.</a:t>
            </a:r>
          </a:p>
          <a:p>
            <a:pPr algn="l" marL="0" indent="0" lvl="0">
              <a:lnSpc>
                <a:spcPts val="39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83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624739" y="539339"/>
            <a:ext cx="9153823" cy="9208323"/>
            <a:chOff x="0" y="0"/>
            <a:chExt cx="2410883" cy="24252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883" cy="2425237"/>
            </a:xfrm>
            <a:custGeom>
              <a:avLst/>
              <a:gdLst/>
              <a:ahLst/>
              <a:cxnLst/>
              <a:rect r="r" b="b" t="t" l="l"/>
              <a:pathLst>
                <a:path h="2425237" w="2410883">
                  <a:moveTo>
                    <a:pt x="0" y="0"/>
                  </a:moveTo>
                  <a:lnTo>
                    <a:pt x="2410883" y="0"/>
                  </a:lnTo>
                  <a:lnTo>
                    <a:pt x="2410883" y="2425237"/>
                  </a:lnTo>
                  <a:lnTo>
                    <a:pt x="0" y="242523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10883" cy="24728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56313" y="-956313"/>
            <a:ext cx="1985013" cy="198501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1013656"/>
            <a:ext cx="7116315" cy="8244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5"/>
              </a:lnSpc>
            </a:pPr>
            <a:r>
              <a:rPr lang="en-US" sz="2782" spc="61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Користиме ASP.NET Core, моќна платформа за развој на веб апликации на Microsoft со cross-platform поддршка, што значи функционира на различни оперативни системи (Windows, Linux и macOS) и лесно може да се вклопи во Вашата постоечка ИТ инфраструктура.</a:t>
            </a:r>
          </a:p>
          <a:p>
            <a:pPr algn="l">
              <a:lnSpc>
                <a:spcPts val="3895"/>
              </a:lnSpc>
            </a:pPr>
          </a:p>
          <a:p>
            <a:pPr algn="l" marL="0" indent="0" lvl="0">
              <a:lnSpc>
                <a:spcPts val="3895"/>
              </a:lnSpc>
              <a:spcBef>
                <a:spcPct val="0"/>
              </a:spcBef>
            </a:pPr>
            <a:r>
              <a:rPr lang="en-US" sz="2782" spc="61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Сродноста на технологиите .NEТ и MS SQL што ги користиме во изработката на решенијата, гарантира брза комуникација и целосна контрола врз квалитетот и безбедноста на апликацијата. Со ова добивате решенија во тек со најсовремената технологија на светско ниво.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43493" y="971550"/>
            <a:ext cx="7116315" cy="8600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95"/>
              </a:lnSpc>
            </a:pPr>
            <a:r>
              <a:rPr lang="en-US" sz="3282" spc="72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Гарантираме:</a:t>
            </a:r>
          </a:p>
          <a:p>
            <a:pPr algn="l" marL="708734" indent="-354367" lvl="1">
              <a:lnSpc>
                <a:spcPts val="4595"/>
              </a:lnSpc>
              <a:buFont typeface="Arial"/>
              <a:buChar char="•"/>
            </a:pPr>
            <a:r>
              <a:rPr lang="en-US" sz="3282" spc="72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Брз, безбеден, лесен и најсовремен начин на менаџирање со апликациите, базата на податоци и генерираните датотеки.</a:t>
            </a:r>
          </a:p>
          <a:p>
            <a:pPr algn="l" marL="708734" indent="-354367" lvl="1">
              <a:lnSpc>
                <a:spcPts val="4595"/>
              </a:lnSpc>
              <a:buFont typeface="Arial"/>
              <a:buChar char="•"/>
            </a:pPr>
            <a:r>
              <a:rPr lang="en-US" sz="3282" spc="72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Ефикасно менаџирање со сите микро сервиси поврзани со нашите решенија.</a:t>
            </a:r>
          </a:p>
          <a:p>
            <a:pPr algn="l" marL="708734" indent="-354367" lvl="1">
              <a:lnSpc>
                <a:spcPts val="4595"/>
              </a:lnSpc>
              <a:spcBef>
                <a:spcPct val="0"/>
              </a:spcBef>
              <a:buFont typeface="Arial"/>
              <a:buChar char="•"/>
            </a:pPr>
            <a:r>
              <a:rPr lang="en-US" sz="3282" spc="72">
                <a:solidFill>
                  <a:srgbClr val="000B5D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Скалабилност: Лесно пренесување или зголемување на ресурсите во согласност со потребите.</a:t>
            </a:r>
          </a:p>
          <a:p>
            <a:pPr algn="l" marL="0" indent="0" lvl="0">
              <a:lnSpc>
                <a:spcPts val="389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DAGViMQ-BzM</dc:identifier>
  <dcterms:modified xsi:type="dcterms:W3CDTF">2011-08-01T06:04:30Z</dcterms:modified>
  <cp:revision>1</cp:revision>
  <dc:title>SmartSalesPro</dc:title>
</cp:coreProperties>
</file>